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960E12-5637-DF45-8252-E5B0AD82793B}">
          <p14:sldIdLst>
            <p14:sldId id="256"/>
            <p14:sldId id="257"/>
            <p14:sldId id="263"/>
            <p14:sldId id="258"/>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varScale="1">
        <p:scale>
          <a:sx n="90" d="100"/>
          <a:sy n="90" d="100"/>
        </p:scale>
        <p:origin x="23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A141C-4949-3E46-A6C0-BED93BE4A4F1}" type="doc">
      <dgm:prSet loTypeId="urn:microsoft.com/office/officeart/2016/7/layout/BasicLinearProcessNumbered" loCatId="process" qsTypeId="urn:microsoft.com/office/officeart/2005/8/quickstyle/simple1" qsCatId="simple" csTypeId="urn:microsoft.com/office/officeart/2005/8/colors/accent1_2" csCatId="accent1" phldr="1"/>
      <dgm:spPr/>
    </dgm:pt>
    <dgm:pt modelId="{8D25CE04-E56B-4544-99AA-D05F0CF68CEF}">
      <dgm:prSet phldrT="[Text]"/>
      <dgm:spPr/>
      <dgm:t>
        <a:bodyPr/>
        <a:lstStyle/>
        <a:p>
          <a:r>
            <a:rPr lang="en-US"/>
            <a:t>1.Count number of neighbors in Trinity</a:t>
          </a:r>
        </a:p>
        <a:p>
          <a:r>
            <a:rPr lang="en-US"/>
            <a:t>2.Count number of neighbors randomly </a:t>
          </a:r>
        </a:p>
      </dgm:t>
    </dgm:pt>
    <dgm:pt modelId="{E0D93657-2130-224D-AD4F-AB401B6973AE}" type="parTrans" cxnId="{688E50F4-161F-A94E-BB8C-4CB054887437}">
      <dgm:prSet/>
      <dgm:spPr/>
      <dgm:t>
        <a:bodyPr/>
        <a:lstStyle/>
        <a:p>
          <a:endParaRPr lang="en-US"/>
        </a:p>
      </dgm:t>
    </dgm:pt>
    <dgm:pt modelId="{2E2692AE-E94E-6D4E-A66F-FB449A45ABF6}" type="sibTrans" cxnId="{688E50F4-161F-A94E-BB8C-4CB054887437}">
      <dgm:prSet phldrT="1"/>
      <dgm:spPr/>
      <dgm:t>
        <a:bodyPr/>
        <a:lstStyle/>
        <a:p>
          <a:r>
            <a:rPr lang="en-US"/>
            <a:t>1</a:t>
          </a:r>
        </a:p>
      </dgm:t>
    </dgm:pt>
    <dgm:pt modelId="{BE6182B5-208C-1848-BC51-60A7645D3F2B}">
      <dgm:prSet phldrT="[Text]"/>
      <dgm:spPr/>
      <dgm:t>
        <a:bodyPr/>
        <a:lstStyle/>
        <a:p>
          <a:r>
            <a:rPr lang="en-US"/>
            <a:t>3.Compare to compute clustering </a:t>
          </a:r>
        </a:p>
      </dgm:t>
    </dgm:pt>
    <dgm:pt modelId="{34E55DB1-D295-7741-B748-E46EBE52262A}" type="parTrans" cxnId="{D04A1E97-7E3D-5641-B872-F3539F05EE7F}">
      <dgm:prSet/>
      <dgm:spPr/>
      <dgm:t>
        <a:bodyPr/>
        <a:lstStyle/>
        <a:p>
          <a:endParaRPr lang="en-US"/>
        </a:p>
      </dgm:t>
    </dgm:pt>
    <dgm:pt modelId="{AAF7CB4A-3C69-AF43-BCDA-4C5AF534EAF7}" type="sibTrans" cxnId="{D04A1E97-7E3D-5641-B872-F3539F05EE7F}">
      <dgm:prSet phldrT="2"/>
      <dgm:spPr/>
      <dgm:t>
        <a:bodyPr/>
        <a:lstStyle/>
        <a:p>
          <a:r>
            <a:rPr lang="en-US"/>
            <a:t>2</a:t>
          </a:r>
        </a:p>
      </dgm:t>
    </dgm:pt>
    <dgm:pt modelId="{CA771B84-6FFD-4F4F-B36C-2C2105E72863}">
      <dgm:prSet phldrT="[Text]"/>
      <dgm:spPr/>
      <dgm:t>
        <a:bodyPr/>
        <a:lstStyle/>
        <a:p>
          <a:r>
            <a:rPr lang="en-US"/>
            <a:t>4.Compare to the observational data</a:t>
          </a:r>
        </a:p>
      </dgm:t>
    </dgm:pt>
    <dgm:pt modelId="{FD3B700B-C00D-C946-83AD-823F261ECE67}" type="parTrans" cxnId="{A938C27F-2E5F-4F40-97E2-C257970232EB}">
      <dgm:prSet/>
      <dgm:spPr/>
      <dgm:t>
        <a:bodyPr/>
        <a:lstStyle/>
        <a:p>
          <a:endParaRPr lang="en-US"/>
        </a:p>
      </dgm:t>
    </dgm:pt>
    <dgm:pt modelId="{8FDD90AA-6219-D54B-A340-B4E7911FCC25}" type="sibTrans" cxnId="{A938C27F-2E5F-4F40-97E2-C257970232EB}">
      <dgm:prSet phldrT="3"/>
      <dgm:spPr/>
      <dgm:t>
        <a:bodyPr/>
        <a:lstStyle/>
        <a:p>
          <a:r>
            <a:rPr lang="en-US"/>
            <a:t>3</a:t>
          </a:r>
        </a:p>
      </dgm:t>
    </dgm:pt>
    <dgm:pt modelId="{D2B4F44F-D669-D040-8C65-8E94CE031CFD}" type="pres">
      <dgm:prSet presAssocID="{ADEA141C-4949-3E46-A6C0-BED93BE4A4F1}" presName="Name0" presStyleCnt="0">
        <dgm:presLayoutVars>
          <dgm:animLvl val="lvl"/>
          <dgm:resizeHandles val="exact"/>
        </dgm:presLayoutVars>
      </dgm:prSet>
      <dgm:spPr/>
    </dgm:pt>
    <dgm:pt modelId="{9210B9EA-C846-B448-82E7-BB791F77A8AA}" type="pres">
      <dgm:prSet presAssocID="{8D25CE04-E56B-4544-99AA-D05F0CF68CEF}" presName="compositeNode" presStyleCnt="0">
        <dgm:presLayoutVars>
          <dgm:bulletEnabled val="1"/>
        </dgm:presLayoutVars>
      </dgm:prSet>
      <dgm:spPr/>
    </dgm:pt>
    <dgm:pt modelId="{3D1704AB-1C3F-A942-B1D7-D996D11F752B}" type="pres">
      <dgm:prSet presAssocID="{8D25CE04-E56B-4544-99AA-D05F0CF68CEF}" presName="bgRect" presStyleLbl="bgAccFollowNode1" presStyleIdx="0" presStyleCnt="3"/>
      <dgm:spPr/>
    </dgm:pt>
    <dgm:pt modelId="{99CFBC4B-DD48-724A-B4CB-5F7785DE00F7}" type="pres">
      <dgm:prSet presAssocID="{2E2692AE-E94E-6D4E-A66F-FB449A45ABF6}" presName="sibTransNodeCircle" presStyleLbl="alignNode1" presStyleIdx="0" presStyleCnt="6">
        <dgm:presLayoutVars>
          <dgm:chMax val="0"/>
          <dgm:bulletEnabled/>
        </dgm:presLayoutVars>
      </dgm:prSet>
      <dgm:spPr/>
    </dgm:pt>
    <dgm:pt modelId="{4A200561-158F-5049-93F8-EC080C824B1A}" type="pres">
      <dgm:prSet presAssocID="{8D25CE04-E56B-4544-99AA-D05F0CF68CEF}" presName="bottomLine" presStyleLbl="alignNode1" presStyleIdx="1" presStyleCnt="6">
        <dgm:presLayoutVars/>
      </dgm:prSet>
      <dgm:spPr/>
    </dgm:pt>
    <dgm:pt modelId="{4F3B4DEA-F69E-1C4B-954A-0866C642E0F7}" type="pres">
      <dgm:prSet presAssocID="{8D25CE04-E56B-4544-99AA-D05F0CF68CEF}" presName="nodeText" presStyleLbl="bgAccFollowNode1" presStyleIdx="0" presStyleCnt="3">
        <dgm:presLayoutVars>
          <dgm:bulletEnabled val="1"/>
        </dgm:presLayoutVars>
      </dgm:prSet>
      <dgm:spPr/>
    </dgm:pt>
    <dgm:pt modelId="{94CA9908-1082-F746-A801-95CBE54615C8}" type="pres">
      <dgm:prSet presAssocID="{2E2692AE-E94E-6D4E-A66F-FB449A45ABF6}" presName="sibTrans" presStyleCnt="0"/>
      <dgm:spPr/>
    </dgm:pt>
    <dgm:pt modelId="{682A6672-BDD3-594F-BD33-1212AF687EC8}" type="pres">
      <dgm:prSet presAssocID="{BE6182B5-208C-1848-BC51-60A7645D3F2B}" presName="compositeNode" presStyleCnt="0">
        <dgm:presLayoutVars>
          <dgm:bulletEnabled val="1"/>
        </dgm:presLayoutVars>
      </dgm:prSet>
      <dgm:spPr/>
    </dgm:pt>
    <dgm:pt modelId="{C344EAC9-AE4D-C84C-93B4-94015F2087FB}" type="pres">
      <dgm:prSet presAssocID="{BE6182B5-208C-1848-BC51-60A7645D3F2B}" presName="bgRect" presStyleLbl="bgAccFollowNode1" presStyleIdx="1" presStyleCnt="3"/>
      <dgm:spPr/>
    </dgm:pt>
    <dgm:pt modelId="{E76569A9-D4BA-374A-9FA8-6D658364F0FD}" type="pres">
      <dgm:prSet presAssocID="{AAF7CB4A-3C69-AF43-BCDA-4C5AF534EAF7}" presName="sibTransNodeCircle" presStyleLbl="alignNode1" presStyleIdx="2" presStyleCnt="6">
        <dgm:presLayoutVars>
          <dgm:chMax val="0"/>
          <dgm:bulletEnabled/>
        </dgm:presLayoutVars>
      </dgm:prSet>
      <dgm:spPr/>
    </dgm:pt>
    <dgm:pt modelId="{91F7948C-4ADA-8D45-8659-CB2949EF150B}" type="pres">
      <dgm:prSet presAssocID="{BE6182B5-208C-1848-BC51-60A7645D3F2B}" presName="bottomLine" presStyleLbl="alignNode1" presStyleIdx="3" presStyleCnt="6">
        <dgm:presLayoutVars/>
      </dgm:prSet>
      <dgm:spPr/>
    </dgm:pt>
    <dgm:pt modelId="{B7F6439E-31DA-2C4D-A502-2FB901AD14D2}" type="pres">
      <dgm:prSet presAssocID="{BE6182B5-208C-1848-BC51-60A7645D3F2B}" presName="nodeText" presStyleLbl="bgAccFollowNode1" presStyleIdx="1" presStyleCnt="3">
        <dgm:presLayoutVars>
          <dgm:bulletEnabled val="1"/>
        </dgm:presLayoutVars>
      </dgm:prSet>
      <dgm:spPr/>
    </dgm:pt>
    <dgm:pt modelId="{DEE8A49D-5F62-6545-843C-A9B89DA4DAEC}" type="pres">
      <dgm:prSet presAssocID="{AAF7CB4A-3C69-AF43-BCDA-4C5AF534EAF7}" presName="sibTrans" presStyleCnt="0"/>
      <dgm:spPr/>
    </dgm:pt>
    <dgm:pt modelId="{63B359E1-0F36-B543-AA3A-D73522704475}" type="pres">
      <dgm:prSet presAssocID="{CA771B84-6FFD-4F4F-B36C-2C2105E72863}" presName="compositeNode" presStyleCnt="0">
        <dgm:presLayoutVars>
          <dgm:bulletEnabled val="1"/>
        </dgm:presLayoutVars>
      </dgm:prSet>
      <dgm:spPr/>
    </dgm:pt>
    <dgm:pt modelId="{E38FC4B5-DC6F-544C-974F-5DD7A3B5B722}" type="pres">
      <dgm:prSet presAssocID="{CA771B84-6FFD-4F4F-B36C-2C2105E72863}" presName="bgRect" presStyleLbl="bgAccFollowNode1" presStyleIdx="2" presStyleCnt="3"/>
      <dgm:spPr/>
    </dgm:pt>
    <dgm:pt modelId="{C11934F9-705E-FE46-B66F-586C091E299F}" type="pres">
      <dgm:prSet presAssocID="{8FDD90AA-6219-D54B-A340-B4E7911FCC25}" presName="sibTransNodeCircle" presStyleLbl="alignNode1" presStyleIdx="4" presStyleCnt="6">
        <dgm:presLayoutVars>
          <dgm:chMax val="0"/>
          <dgm:bulletEnabled/>
        </dgm:presLayoutVars>
      </dgm:prSet>
      <dgm:spPr/>
    </dgm:pt>
    <dgm:pt modelId="{1B9FD2D7-9044-0C4B-9562-AA3348128B94}" type="pres">
      <dgm:prSet presAssocID="{CA771B84-6FFD-4F4F-B36C-2C2105E72863}" presName="bottomLine" presStyleLbl="alignNode1" presStyleIdx="5" presStyleCnt="6">
        <dgm:presLayoutVars/>
      </dgm:prSet>
      <dgm:spPr/>
    </dgm:pt>
    <dgm:pt modelId="{0CCF3501-28D4-5E4C-A502-19856512A97B}" type="pres">
      <dgm:prSet presAssocID="{CA771B84-6FFD-4F4F-B36C-2C2105E72863}" presName="nodeText" presStyleLbl="bgAccFollowNode1" presStyleIdx="2" presStyleCnt="3">
        <dgm:presLayoutVars>
          <dgm:bulletEnabled val="1"/>
        </dgm:presLayoutVars>
      </dgm:prSet>
      <dgm:spPr/>
    </dgm:pt>
  </dgm:ptLst>
  <dgm:cxnLst>
    <dgm:cxn modelId="{0C9BCA04-6F45-CA44-97CF-4B75E33B5BA2}" type="presOf" srcId="{CA771B84-6FFD-4F4F-B36C-2C2105E72863}" destId="{E38FC4B5-DC6F-544C-974F-5DD7A3B5B722}" srcOrd="0" destOrd="0" presId="urn:microsoft.com/office/officeart/2016/7/layout/BasicLinearProcessNumbered"/>
    <dgm:cxn modelId="{DBE2DF13-0A99-AE45-8247-EF602DF88C4B}" type="presOf" srcId="{2E2692AE-E94E-6D4E-A66F-FB449A45ABF6}" destId="{99CFBC4B-DD48-724A-B4CB-5F7785DE00F7}" srcOrd="0" destOrd="0" presId="urn:microsoft.com/office/officeart/2016/7/layout/BasicLinearProcessNumbered"/>
    <dgm:cxn modelId="{6EA02348-C37A-124F-858F-A1DD8C1CF62C}" type="presOf" srcId="{8FDD90AA-6219-D54B-A340-B4E7911FCC25}" destId="{C11934F9-705E-FE46-B66F-586C091E299F}" srcOrd="0" destOrd="0" presId="urn:microsoft.com/office/officeart/2016/7/layout/BasicLinearProcessNumbered"/>
    <dgm:cxn modelId="{1DB87B4D-3BDE-0F47-A2EE-AA216BD49AD4}" type="presOf" srcId="{AAF7CB4A-3C69-AF43-BCDA-4C5AF534EAF7}" destId="{E76569A9-D4BA-374A-9FA8-6D658364F0FD}" srcOrd="0" destOrd="0" presId="urn:microsoft.com/office/officeart/2016/7/layout/BasicLinearProcessNumbered"/>
    <dgm:cxn modelId="{DE735E6C-579B-8648-BBAC-A141096AECF2}" type="presOf" srcId="{8D25CE04-E56B-4544-99AA-D05F0CF68CEF}" destId="{3D1704AB-1C3F-A942-B1D7-D996D11F752B}" srcOrd="0" destOrd="0" presId="urn:microsoft.com/office/officeart/2016/7/layout/BasicLinearProcessNumbered"/>
    <dgm:cxn modelId="{A938C27F-2E5F-4F40-97E2-C257970232EB}" srcId="{ADEA141C-4949-3E46-A6C0-BED93BE4A4F1}" destId="{CA771B84-6FFD-4F4F-B36C-2C2105E72863}" srcOrd="2" destOrd="0" parTransId="{FD3B700B-C00D-C946-83AD-823F261ECE67}" sibTransId="{8FDD90AA-6219-D54B-A340-B4E7911FCC25}"/>
    <dgm:cxn modelId="{6E690F81-E98D-494C-9D27-EC17BBFDBD9E}" type="presOf" srcId="{ADEA141C-4949-3E46-A6C0-BED93BE4A4F1}" destId="{D2B4F44F-D669-D040-8C65-8E94CE031CFD}" srcOrd="0" destOrd="0" presId="urn:microsoft.com/office/officeart/2016/7/layout/BasicLinearProcessNumbered"/>
    <dgm:cxn modelId="{837BDC88-7A0D-EE4C-A39B-BED97F35A14E}" type="presOf" srcId="{8D25CE04-E56B-4544-99AA-D05F0CF68CEF}" destId="{4F3B4DEA-F69E-1C4B-954A-0866C642E0F7}" srcOrd="1" destOrd="0" presId="urn:microsoft.com/office/officeart/2016/7/layout/BasicLinearProcessNumbered"/>
    <dgm:cxn modelId="{D04A1E97-7E3D-5641-B872-F3539F05EE7F}" srcId="{ADEA141C-4949-3E46-A6C0-BED93BE4A4F1}" destId="{BE6182B5-208C-1848-BC51-60A7645D3F2B}" srcOrd="1" destOrd="0" parTransId="{34E55DB1-D295-7741-B748-E46EBE52262A}" sibTransId="{AAF7CB4A-3C69-AF43-BCDA-4C5AF534EAF7}"/>
    <dgm:cxn modelId="{E92C2099-7D89-704E-A070-24460429892E}" type="presOf" srcId="{BE6182B5-208C-1848-BC51-60A7645D3F2B}" destId="{C344EAC9-AE4D-C84C-93B4-94015F2087FB}" srcOrd="0" destOrd="0" presId="urn:microsoft.com/office/officeart/2016/7/layout/BasicLinearProcessNumbered"/>
    <dgm:cxn modelId="{333EABA8-F3EC-9647-989B-8DEA0A46EB71}" type="presOf" srcId="{CA771B84-6FFD-4F4F-B36C-2C2105E72863}" destId="{0CCF3501-28D4-5E4C-A502-19856512A97B}" srcOrd="1" destOrd="0" presId="urn:microsoft.com/office/officeart/2016/7/layout/BasicLinearProcessNumbered"/>
    <dgm:cxn modelId="{A510CCEA-D704-8244-8733-94796150F128}" type="presOf" srcId="{BE6182B5-208C-1848-BC51-60A7645D3F2B}" destId="{B7F6439E-31DA-2C4D-A502-2FB901AD14D2}" srcOrd="1" destOrd="0" presId="urn:microsoft.com/office/officeart/2016/7/layout/BasicLinearProcessNumbered"/>
    <dgm:cxn modelId="{688E50F4-161F-A94E-BB8C-4CB054887437}" srcId="{ADEA141C-4949-3E46-A6C0-BED93BE4A4F1}" destId="{8D25CE04-E56B-4544-99AA-D05F0CF68CEF}" srcOrd="0" destOrd="0" parTransId="{E0D93657-2130-224D-AD4F-AB401B6973AE}" sibTransId="{2E2692AE-E94E-6D4E-A66F-FB449A45ABF6}"/>
    <dgm:cxn modelId="{4E19C743-CB3F-014C-B257-FC75E5FB0016}" type="presParOf" srcId="{D2B4F44F-D669-D040-8C65-8E94CE031CFD}" destId="{9210B9EA-C846-B448-82E7-BB791F77A8AA}" srcOrd="0" destOrd="0" presId="urn:microsoft.com/office/officeart/2016/7/layout/BasicLinearProcessNumbered"/>
    <dgm:cxn modelId="{0EE6EFB2-623C-8543-820C-828EF22A7902}" type="presParOf" srcId="{9210B9EA-C846-B448-82E7-BB791F77A8AA}" destId="{3D1704AB-1C3F-A942-B1D7-D996D11F752B}" srcOrd="0" destOrd="0" presId="urn:microsoft.com/office/officeart/2016/7/layout/BasicLinearProcessNumbered"/>
    <dgm:cxn modelId="{B934ED27-EE11-914A-8AB7-118D439C7D76}" type="presParOf" srcId="{9210B9EA-C846-B448-82E7-BB791F77A8AA}" destId="{99CFBC4B-DD48-724A-B4CB-5F7785DE00F7}" srcOrd="1" destOrd="0" presId="urn:microsoft.com/office/officeart/2016/7/layout/BasicLinearProcessNumbered"/>
    <dgm:cxn modelId="{2893D4F3-4442-9343-8283-B95107F6AAF0}" type="presParOf" srcId="{9210B9EA-C846-B448-82E7-BB791F77A8AA}" destId="{4A200561-158F-5049-93F8-EC080C824B1A}" srcOrd="2" destOrd="0" presId="urn:microsoft.com/office/officeart/2016/7/layout/BasicLinearProcessNumbered"/>
    <dgm:cxn modelId="{203D2DD7-1022-EB4A-B88E-8CF9F1FA098C}" type="presParOf" srcId="{9210B9EA-C846-B448-82E7-BB791F77A8AA}" destId="{4F3B4DEA-F69E-1C4B-954A-0866C642E0F7}" srcOrd="3" destOrd="0" presId="urn:microsoft.com/office/officeart/2016/7/layout/BasicLinearProcessNumbered"/>
    <dgm:cxn modelId="{B1F2D451-1A52-944C-A5F9-9500F8168F56}" type="presParOf" srcId="{D2B4F44F-D669-D040-8C65-8E94CE031CFD}" destId="{94CA9908-1082-F746-A801-95CBE54615C8}" srcOrd="1" destOrd="0" presId="urn:microsoft.com/office/officeart/2016/7/layout/BasicLinearProcessNumbered"/>
    <dgm:cxn modelId="{E5CD1717-B9A0-2F42-ACDF-F47348DC60C0}" type="presParOf" srcId="{D2B4F44F-D669-D040-8C65-8E94CE031CFD}" destId="{682A6672-BDD3-594F-BD33-1212AF687EC8}" srcOrd="2" destOrd="0" presId="urn:microsoft.com/office/officeart/2016/7/layout/BasicLinearProcessNumbered"/>
    <dgm:cxn modelId="{19A067D3-D4CF-4345-82C7-C070BA9774E8}" type="presParOf" srcId="{682A6672-BDD3-594F-BD33-1212AF687EC8}" destId="{C344EAC9-AE4D-C84C-93B4-94015F2087FB}" srcOrd="0" destOrd="0" presId="urn:microsoft.com/office/officeart/2016/7/layout/BasicLinearProcessNumbered"/>
    <dgm:cxn modelId="{579ADC85-46C9-FB45-98B1-D7FD0B9F05EC}" type="presParOf" srcId="{682A6672-BDD3-594F-BD33-1212AF687EC8}" destId="{E76569A9-D4BA-374A-9FA8-6D658364F0FD}" srcOrd="1" destOrd="0" presId="urn:microsoft.com/office/officeart/2016/7/layout/BasicLinearProcessNumbered"/>
    <dgm:cxn modelId="{E0E9538B-35A0-C444-B776-F3B4BFE542D4}" type="presParOf" srcId="{682A6672-BDD3-594F-BD33-1212AF687EC8}" destId="{91F7948C-4ADA-8D45-8659-CB2949EF150B}" srcOrd="2" destOrd="0" presId="urn:microsoft.com/office/officeart/2016/7/layout/BasicLinearProcessNumbered"/>
    <dgm:cxn modelId="{4D059C86-DABA-B540-8F33-2BEDFD9AB4F9}" type="presParOf" srcId="{682A6672-BDD3-594F-BD33-1212AF687EC8}" destId="{B7F6439E-31DA-2C4D-A502-2FB901AD14D2}" srcOrd="3" destOrd="0" presId="urn:microsoft.com/office/officeart/2016/7/layout/BasicLinearProcessNumbered"/>
    <dgm:cxn modelId="{5CC1D0F1-B477-6C48-B1E6-2F267109EE03}" type="presParOf" srcId="{D2B4F44F-D669-D040-8C65-8E94CE031CFD}" destId="{DEE8A49D-5F62-6545-843C-A9B89DA4DAEC}" srcOrd="3" destOrd="0" presId="urn:microsoft.com/office/officeart/2016/7/layout/BasicLinearProcessNumbered"/>
    <dgm:cxn modelId="{0A5ECC67-EA42-034D-87AB-53DE1C496DAF}" type="presParOf" srcId="{D2B4F44F-D669-D040-8C65-8E94CE031CFD}" destId="{63B359E1-0F36-B543-AA3A-D73522704475}" srcOrd="4" destOrd="0" presId="urn:microsoft.com/office/officeart/2016/7/layout/BasicLinearProcessNumbered"/>
    <dgm:cxn modelId="{9FF78516-6582-7C4F-9C3E-6FDC0FA209C2}" type="presParOf" srcId="{63B359E1-0F36-B543-AA3A-D73522704475}" destId="{E38FC4B5-DC6F-544C-974F-5DD7A3B5B722}" srcOrd="0" destOrd="0" presId="urn:microsoft.com/office/officeart/2016/7/layout/BasicLinearProcessNumbered"/>
    <dgm:cxn modelId="{6ED4681E-F4B4-D040-BF2A-110806FA1354}" type="presParOf" srcId="{63B359E1-0F36-B543-AA3A-D73522704475}" destId="{C11934F9-705E-FE46-B66F-586C091E299F}" srcOrd="1" destOrd="0" presId="urn:microsoft.com/office/officeart/2016/7/layout/BasicLinearProcessNumbered"/>
    <dgm:cxn modelId="{09C7D7A2-FA20-8543-9E18-2494714F9961}" type="presParOf" srcId="{63B359E1-0F36-B543-AA3A-D73522704475}" destId="{1B9FD2D7-9044-0C4B-9562-AA3348128B94}" srcOrd="2" destOrd="0" presId="urn:microsoft.com/office/officeart/2016/7/layout/BasicLinearProcessNumbered"/>
    <dgm:cxn modelId="{71878E70-87E8-1347-A27D-07CDA659C628}" type="presParOf" srcId="{63B359E1-0F36-B543-AA3A-D73522704475}" destId="{0CCF3501-28D4-5E4C-A502-19856512A97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704AB-1C3F-A942-B1D7-D996D11F752B}">
      <dsp:nvSpPr>
        <dsp:cNvPr id="0" name=""/>
        <dsp:cNvSpPr/>
      </dsp:nvSpPr>
      <dsp:spPr>
        <a:xfrm>
          <a:off x="0" y="0"/>
          <a:ext cx="3408590" cy="4094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1155700">
            <a:lnSpc>
              <a:spcPct val="90000"/>
            </a:lnSpc>
            <a:spcBef>
              <a:spcPct val="0"/>
            </a:spcBef>
            <a:spcAft>
              <a:spcPct val="35000"/>
            </a:spcAft>
            <a:buNone/>
          </a:pPr>
          <a:r>
            <a:rPr lang="en-US" sz="2600" kern="1200"/>
            <a:t>1.Count number of neighbors in Trinity</a:t>
          </a:r>
        </a:p>
        <a:p>
          <a:pPr marL="0" lvl="0" indent="0" algn="l" defTabSz="1155700">
            <a:lnSpc>
              <a:spcPct val="90000"/>
            </a:lnSpc>
            <a:spcBef>
              <a:spcPct val="0"/>
            </a:spcBef>
            <a:spcAft>
              <a:spcPct val="35000"/>
            </a:spcAft>
            <a:buNone/>
          </a:pPr>
          <a:r>
            <a:rPr lang="en-US" sz="2600" kern="1200"/>
            <a:t>2.Count number of neighbors randomly </a:t>
          </a:r>
        </a:p>
      </dsp:txBody>
      <dsp:txXfrm>
        <a:off x="0" y="1556070"/>
        <a:ext cx="3408590" cy="2456953"/>
      </dsp:txXfrm>
    </dsp:sp>
    <dsp:sp modelId="{99CFBC4B-DD48-724A-B4CB-5F7785DE00F7}">
      <dsp:nvSpPr>
        <dsp:cNvPr id="0" name=""/>
        <dsp:cNvSpPr/>
      </dsp:nvSpPr>
      <dsp:spPr>
        <a:xfrm>
          <a:off x="1090056" y="409492"/>
          <a:ext cx="1228476" cy="122847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77" tIns="12700" rIns="957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9962" y="589398"/>
        <a:ext cx="868664" cy="868664"/>
      </dsp:txXfrm>
    </dsp:sp>
    <dsp:sp modelId="{4A200561-158F-5049-93F8-EC080C824B1A}">
      <dsp:nvSpPr>
        <dsp:cNvPr id="0" name=""/>
        <dsp:cNvSpPr/>
      </dsp:nvSpPr>
      <dsp:spPr>
        <a:xfrm>
          <a:off x="0" y="4094851"/>
          <a:ext cx="340859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4EAC9-AE4D-C84C-93B4-94015F2087FB}">
      <dsp:nvSpPr>
        <dsp:cNvPr id="0" name=""/>
        <dsp:cNvSpPr/>
      </dsp:nvSpPr>
      <dsp:spPr>
        <a:xfrm>
          <a:off x="3749449" y="0"/>
          <a:ext cx="3408590" cy="4094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1155700">
            <a:lnSpc>
              <a:spcPct val="90000"/>
            </a:lnSpc>
            <a:spcBef>
              <a:spcPct val="0"/>
            </a:spcBef>
            <a:spcAft>
              <a:spcPct val="35000"/>
            </a:spcAft>
            <a:buNone/>
          </a:pPr>
          <a:r>
            <a:rPr lang="en-US" sz="2600" kern="1200"/>
            <a:t>3.Compare to compute clustering </a:t>
          </a:r>
        </a:p>
      </dsp:txBody>
      <dsp:txXfrm>
        <a:off x="3749449" y="1556070"/>
        <a:ext cx="3408590" cy="2456953"/>
      </dsp:txXfrm>
    </dsp:sp>
    <dsp:sp modelId="{E76569A9-D4BA-374A-9FA8-6D658364F0FD}">
      <dsp:nvSpPr>
        <dsp:cNvPr id="0" name=""/>
        <dsp:cNvSpPr/>
      </dsp:nvSpPr>
      <dsp:spPr>
        <a:xfrm>
          <a:off x="4839506" y="409492"/>
          <a:ext cx="1228476" cy="122847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77" tIns="12700" rIns="957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412" y="589398"/>
        <a:ext cx="868664" cy="868664"/>
      </dsp:txXfrm>
    </dsp:sp>
    <dsp:sp modelId="{91F7948C-4ADA-8D45-8659-CB2949EF150B}">
      <dsp:nvSpPr>
        <dsp:cNvPr id="0" name=""/>
        <dsp:cNvSpPr/>
      </dsp:nvSpPr>
      <dsp:spPr>
        <a:xfrm>
          <a:off x="3749449" y="4094851"/>
          <a:ext cx="340859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FC4B5-DC6F-544C-974F-5DD7A3B5B722}">
      <dsp:nvSpPr>
        <dsp:cNvPr id="0" name=""/>
        <dsp:cNvSpPr/>
      </dsp:nvSpPr>
      <dsp:spPr>
        <a:xfrm>
          <a:off x="7498899" y="0"/>
          <a:ext cx="3408590" cy="4094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1155700">
            <a:lnSpc>
              <a:spcPct val="90000"/>
            </a:lnSpc>
            <a:spcBef>
              <a:spcPct val="0"/>
            </a:spcBef>
            <a:spcAft>
              <a:spcPct val="35000"/>
            </a:spcAft>
            <a:buNone/>
          </a:pPr>
          <a:r>
            <a:rPr lang="en-US" sz="2600" kern="1200"/>
            <a:t>4.Compare to the observational data</a:t>
          </a:r>
        </a:p>
      </dsp:txBody>
      <dsp:txXfrm>
        <a:off x="7498899" y="1556070"/>
        <a:ext cx="3408590" cy="2456953"/>
      </dsp:txXfrm>
    </dsp:sp>
    <dsp:sp modelId="{C11934F9-705E-FE46-B66F-586C091E299F}">
      <dsp:nvSpPr>
        <dsp:cNvPr id="0" name=""/>
        <dsp:cNvSpPr/>
      </dsp:nvSpPr>
      <dsp:spPr>
        <a:xfrm>
          <a:off x="8588956" y="409492"/>
          <a:ext cx="1228476" cy="122847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77" tIns="12700" rIns="957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68862" y="589398"/>
        <a:ext cx="868664" cy="868664"/>
      </dsp:txXfrm>
    </dsp:sp>
    <dsp:sp modelId="{1B9FD2D7-9044-0C4B-9562-AA3348128B94}">
      <dsp:nvSpPr>
        <dsp:cNvPr id="0" name=""/>
        <dsp:cNvSpPr/>
      </dsp:nvSpPr>
      <dsp:spPr>
        <a:xfrm>
          <a:off x="7498899" y="4094851"/>
          <a:ext cx="340859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83AF-4F4A-6049-B006-5C83A46C5877}" type="datetimeFigureOut">
              <a:rPr lang="en-US" smtClean="0"/>
              <a:t>4/9/21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69507-BA9F-1C4C-A7D0-F2F9127D7988}" type="slidenum">
              <a:rPr lang="en-US" smtClean="0"/>
              <a:t>‹#›</a:t>
            </a:fld>
            <a:endParaRPr lang="en-US"/>
          </a:p>
        </p:txBody>
      </p:sp>
    </p:spTree>
    <p:extLst>
      <p:ext uri="{BB962C8B-B14F-4D97-AF65-F5344CB8AC3E}">
        <p14:creationId xmlns:p14="http://schemas.microsoft.com/office/powerpoint/2010/main" val="374977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9507-BA9F-1C4C-A7D0-F2F9127D7988}" type="slidenum">
              <a:rPr lang="en-US" smtClean="0"/>
              <a:t>2</a:t>
            </a:fld>
            <a:endParaRPr lang="en-US"/>
          </a:p>
        </p:txBody>
      </p:sp>
    </p:spTree>
    <p:extLst>
      <p:ext uri="{BB962C8B-B14F-4D97-AF65-F5344CB8AC3E}">
        <p14:creationId xmlns:p14="http://schemas.microsoft.com/office/powerpoint/2010/main" val="331182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9507-BA9F-1C4C-A7D0-F2F9127D7988}" type="slidenum">
              <a:rPr lang="en-US" smtClean="0"/>
              <a:t>3</a:t>
            </a:fld>
            <a:endParaRPr lang="en-US"/>
          </a:p>
        </p:txBody>
      </p:sp>
    </p:spTree>
    <p:extLst>
      <p:ext uri="{BB962C8B-B14F-4D97-AF65-F5344CB8AC3E}">
        <p14:creationId xmlns:p14="http://schemas.microsoft.com/office/powerpoint/2010/main" val="202422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9507-BA9F-1C4C-A7D0-F2F9127D7988}" type="slidenum">
              <a:rPr lang="en-US" smtClean="0"/>
              <a:t>4</a:t>
            </a:fld>
            <a:endParaRPr lang="en-US"/>
          </a:p>
        </p:txBody>
      </p:sp>
    </p:spTree>
    <p:extLst>
      <p:ext uri="{BB962C8B-B14F-4D97-AF65-F5344CB8AC3E}">
        <p14:creationId xmlns:p14="http://schemas.microsoft.com/office/powerpoint/2010/main" val="141866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9507-BA9F-1C4C-A7D0-F2F9127D7988}" type="slidenum">
              <a:rPr lang="en-US" smtClean="0"/>
              <a:t>6</a:t>
            </a:fld>
            <a:endParaRPr lang="en-US"/>
          </a:p>
        </p:txBody>
      </p:sp>
    </p:spTree>
    <p:extLst>
      <p:ext uri="{BB962C8B-B14F-4D97-AF65-F5344CB8AC3E}">
        <p14:creationId xmlns:p14="http://schemas.microsoft.com/office/powerpoint/2010/main" val="78817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9507-BA9F-1C4C-A7D0-F2F9127D7988}" type="slidenum">
              <a:rPr lang="en-US" smtClean="0"/>
              <a:t>7</a:t>
            </a:fld>
            <a:endParaRPr lang="en-US"/>
          </a:p>
        </p:txBody>
      </p:sp>
    </p:spTree>
    <p:extLst>
      <p:ext uri="{BB962C8B-B14F-4D97-AF65-F5344CB8AC3E}">
        <p14:creationId xmlns:p14="http://schemas.microsoft.com/office/powerpoint/2010/main" val="303080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245-8347-9F45-BD14-E3821AF4CF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12428B-9B95-C643-AF37-D755301F9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AFB20-C132-CC44-9205-DB78C7BFC47D}"/>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B40FDC41-21FE-5540-84E5-AE781CF89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EFDE3-28CA-A947-8828-3E9492A1E548}"/>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109244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4930-2F8A-9048-AA45-7BF02ABF5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BEEAC9-E5C2-C546-A109-74BA7E933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3FFE1-4287-C14C-85BB-563E11F793DE}"/>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D1042C4A-3658-4242-A82B-CA62C9FB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FB7DB-8A9F-7747-9510-2809417B360C}"/>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401301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9A0D6-8FE8-5C4B-BD6A-692C91B6C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DDBC8-5DD0-6241-A602-A09CEC6ED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E9F4E-D180-2A42-B3C0-1D3B90FC62D4}"/>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83D73C01-3EFF-AE4F-B761-E42441AD9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81A3-1256-7C4D-90A9-0F5025D89FF0}"/>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14496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A36B-C009-0E43-8F3A-636E0D28E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FD597-24C7-514C-8D14-5E44946D9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30A69-FF1C-7148-8359-631C5C230E34}"/>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868AC5DE-8B68-9B4D-AD79-AA960205E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3DBD0-050E-DA4D-8B36-CBBC0948889F}"/>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308139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4D91-8B40-D940-8191-FF404D247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F3125-5318-2848-85ED-9F4A0AF52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46E58-F54A-E34C-B56E-EF668B05812C}"/>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DF004704-FF44-044B-81EC-889E367C4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7F9DA-C9B3-EE44-A011-84E83DD597D6}"/>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269705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9FED-4ABC-7F4B-85C7-ED356533D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8B87E-95E6-7B46-91C1-9061AB4810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DAC4F9-1292-3C42-9D22-EEE883262F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345C5-CE3E-4C49-82AA-EC16643943D5}"/>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6" name="Footer Placeholder 5">
            <a:extLst>
              <a:ext uri="{FF2B5EF4-FFF2-40B4-BE49-F238E27FC236}">
                <a16:creationId xmlns:a16="http://schemas.microsoft.com/office/drawing/2014/main" id="{0974919D-7853-5E4C-9A2F-B72F5B2C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786FF-60C1-FC46-B12D-002CD665F9C3}"/>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313574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FE81-8141-E74A-AD72-CC4651D96D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09A9D-FBB4-2443-9B44-291C0FA12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DAB1F-9FA3-A44F-B21F-E82A50729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87390-4715-C84F-AA7F-EC979C284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F1EFB-05AE-104E-B59F-AF850D060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52C577-BFE4-7F43-B6F7-83066E304B1E}"/>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8" name="Footer Placeholder 7">
            <a:extLst>
              <a:ext uri="{FF2B5EF4-FFF2-40B4-BE49-F238E27FC236}">
                <a16:creationId xmlns:a16="http://schemas.microsoft.com/office/drawing/2014/main" id="{A957EC10-3312-324B-B74D-E35378D2AE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13182-8E0A-B94B-8B17-FFBC386C600E}"/>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29719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F06F-311F-0643-BC0F-D886ECE74A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3CDC4C-2B16-0F47-988D-8B246D1F95CD}"/>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4" name="Footer Placeholder 3">
            <a:extLst>
              <a:ext uri="{FF2B5EF4-FFF2-40B4-BE49-F238E27FC236}">
                <a16:creationId xmlns:a16="http://schemas.microsoft.com/office/drawing/2014/main" id="{ADF3AB83-0709-7D45-BDAE-CE217A13C8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FD4AD-91A5-B243-908B-97E28DEE238D}"/>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240365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0F740-1AAA-0D4F-8603-450B886D840E}"/>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3" name="Footer Placeholder 2">
            <a:extLst>
              <a:ext uri="{FF2B5EF4-FFF2-40B4-BE49-F238E27FC236}">
                <a16:creationId xmlns:a16="http://schemas.microsoft.com/office/drawing/2014/main" id="{E44548D7-9EE1-F044-B402-F9BB90637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3AFE1-8C64-4F49-9E67-E96915EF5A17}"/>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20198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A783-7DD8-594C-A6E2-956F76FFB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CFDD6-B883-6F4F-AEA2-367C1966A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6F0B8-086D-B143-ACE4-5A4604CB9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9D598-9AD9-E046-A309-DCD42AA22312}"/>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6" name="Footer Placeholder 5">
            <a:extLst>
              <a:ext uri="{FF2B5EF4-FFF2-40B4-BE49-F238E27FC236}">
                <a16:creationId xmlns:a16="http://schemas.microsoft.com/office/drawing/2014/main" id="{C43CC759-FA3C-AA4B-995D-8BE05EED3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4F3D2-F883-D34A-9A5D-9F24456FBB9F}"/>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31488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F738-5D82-1B4D-8302-F2C3C287D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BAF0D6-CF3B-6347-B4A4-6CF9F7E2B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6D995-60D8-1C4A-B9EF-9FCFBA249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EE0D8-11AF-C14B-B17D-94C877A3A4F6}"/>
              </a:ext>
            </a:extLst>
          </p:cNvPr>
          <p:cNvSpPr>
            <a:spLocks noGrp="1"/>
          </p:cNvSpPr>
          <p:nvPr>
            <p:ph type="dt" sz="half" idx="10"/>
          </p:nvPr>
        </p:nvSpPr>
        <p:spPr/>
        <p:txBody>
          <a:bodyPr/>
          <a:lstStyle/>
          <a:p>
            <a:fld id="{9F3C893A-F879-314D-A416-0E6F6CE3D768}" type="datetimeFigureOut">
              <a:rPr lang="en-US" smtClean="0"/>
              <a:t>4/9/21</a:t>
            </a:fld>
            <a:endParaRPr lang="en-US"/>
          </a:p>
        </p:txBody>
      </p:sp>
      <p:sp>
        <p:nvSpPr>
          <p:cNvPr id="6" name="Footer Placeholder 5">
            <a:extLst>
              <a:ext uri="{FF2B5EF4-FFF2-40B4-BE49-F238E27FC236}">
                <a16:creationId xmlns:a16="http://schemas.microsoft.com/office/drawing/2014/main" id="{C490B744-64E9-4B4E-960F-8F6CC09E2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4D2AC-35C8-DE49-B659-879745F4A30E}"/>
              </a:ext>
            </a:extLst>
          </p:cNvPr>
          <p:cNvSpPr>
            <a:spLocks noGrp="1"/>
          </p:cNvSpPr>
          <p:nvPr>
            <p:ph type="sldNum" sz="quarter" idx="12"/>
          </p:nvPr>
        </p:nvSpPr>
        <p:spPr/>
        <p:txBody>
          <a:bodyPr/>
          <a:lstStyle/>
          <a:p>
            <a:fld id="{CEC73471-3944-DF40-BD65-4D0882B1B1A6}" type="slidenum">
              <a:rPr lang="en-US" smtClean="0"/>
              <a:t>‹#›</a:t>
            </a:fld>
            <a:endParaRPr lang="en-US"/>
          </a:p>
        </p:txBody>
      </p:sp>
    </p:spTree>
    <p:extLst>
      <p:ext uri="{BB962C8B-B14F-4D97-AF65-F5344CB8AC3E}">
        <p14:creationId xmlns:p14="http://schemas.microsoft.com/office/powerpoint/2010/main" val="61007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6472F-0A73-614C-9F46-6340FE480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7F1B9D-090A-1549-8339-BAB9C113B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18676-57A3-584E-B8E2-7109412BF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C893A-F879-314D-A416-0E6F6CE3D768}" type="datetimeFigureOut">
              <a:rPr lang="en-US" smtClean="0"/>
              <a:t>4/9/21</a:t>
            </a:fld>
            <a:endParaRPr lang="en-US"/>
          </a:p>
        </p:txBody>
      </p:sp>
      <p:sp>
        <p:nvSpPr>
          <p:cNvPr id="5" name="Footer Placeholder 4">
            <a:extLst>
              <a:ext uri="{FF2B5EF4-FFF2-40B4-BE49-F238E27FC236}">
                <a16:creationId xmlns:a16="http://schemas.microsoft.com/office/drawing/2014/main" id="{54A85A71-77CB-3F48-A30B-40A5FCF4D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1C12C-AD69-C742-8AF8-803DAAA1D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73471-3944-DF40-BD65-4D0882B1B1A6}" type="slidenum">
              <a:rPr lang="en-US" smtClean="0"/>
              <a:t>‹#›</a:t>
            </a:fld>
            <a:endParaRPr lang="en-US"/>
          </a:p>
        </p:txBody>
      </p:sp>
    </p:spTree>
    <p:extLst>
      <p:ext uri="{BB962C8B-B14F-4D97-AF65-F5344CB8AC3E}">
        <p14:creationId xmlns:p14="http://schemas.microsoft.com/office/powerpoint/2010/main" val="438791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DA9-A0C7-BA4B-8CCC-EC96A89FC46B}"/>
              </a:ext>
            </a:extLst>
          </p:cNvPr>
          <p:cNvSpPr>
            <a:spLocks noGrp="1"/>
          </p:cNvSpPr>
          <p:nvPr>
            <p:ph type="title"/>
          </p:nvPr>
        </p:nvSpPr>
        <p:spPr>
          <a:xfrm>
            <a:off x="128588" y="2457450"/>
            <a:ext cx="11944350" cy="4243387"/>
          </a:xfrm>
        </p:spPr>
        <p:txBody>
          <a:bodyPr>
            <a:normAutofit/>
          </a:bodyPr>
          <a:lstStyle/>
          <a:p>
            <a:br>
              <a:rPr lang="en-US" dirty="0"/>
            </a:br>
            <a:endParaRPr lang="en-US" dirty="0"/>
          </a:p>
        </p:txBody>
      </p:sp>
      <p:pic>
        <p:nvPicPr>
          <p:cNvPr id="3076" name="Picture 4">
            <a:extLst>
              <a:ext uri="{FF2B5EF4-FFF2-40B4-BE49-F238E27FC236}">
                <a16:creationId xmlns:a16="http://schemas.microsoft.com/office/drawing/2014/main" id="{EB7B8BCE-63DC-B844-90B0-3C163C92B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89" y="4694237"/>
            <a:ext cx="19050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77C884C-828B-D944-A4AE-31D198275F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6601" y="4630340"/>
            <a:ext cx="1598797" cy="213439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yGovUSA - Home">
            <a:extLst>
              <a:ext uri="{FF2B5EF4-FFF2-40B4-BE49-F238E27FC236}">
                <a16:creationId xmlns:a16="http://schemas.microsoft.com/office/drawing/2014/main" id="{43AE7931-400C-4E4E-85B9-925F803BF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025" y="4264025"/>
            <a:ext cx="2593975" cy="25939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59C230-60BD-D046-ABC9-C0F45F01F1CA}"/>
              </a:ext>
            </a:extLst>
          </p:cNvPr>
          <p:cNvSpPr txBox="1"/>
          <p:nvPr/>
        </p:nvSpPr>
        <p:spPr>
          <a:xfrm>
            <a:off x="241490" y="300038"/>
            <a:ext cx="11831448" cy="4278094"/>
          </a:xfrm>
          <a:prstGeom prst="rect">
            <a:avLst/>
          </a:prstGeom>
          <a:noFill/>
        </p:spPr>
        <p:txBody>
          <a:bodyPr wrap="square" rtlCol="0">
            <a:spAutoFit/>
          </a:bodyPr>
          <a:lstStyle/>
          <a:p>
            <a:pPr algn="ctr"/>
            <a:r>
              <a:rPr lang="en-US" sz="3400" b="1" dirty="0">
                <a:latin typeface="Times" pitchFamily="2" charset="0"/>
              </a:rPr>
              <a:t>Predictions for the Observable Autocorrelations of Accreting Black Holes from the Trinity Theoretical Model</a:t>
            </a:r>
          </a:p>
          <a:p>
            <a:pPr algn="ctr"/>
            <a:endParaRPr lang="en-US" sz="2200" dirty="0">
              <a:latin typeface="Times" pitchFamily="2" charset="0"/>
            </a:endParaRPr>
          </a:p>
          <a:p>
            <a:pPr algn="ctr"/>
            <a:r>
              <a:rPr lang="en-US" sz="2600" dirty="0" err="1">
                <a:latin typeface="Times" pitchFamily="2" charset="0"/>
              </a:rPr>
              <a:t>Oddisey</a:t>
            </a:r>
            <a:r>
              <a:rPr lang="en-US" sz="2600" dirty="0">
                <a:latin typeface="Times" pitchFamily="2" charset="0"/>
              </a:rPr>
              <a:t> Knox</a:t>
            </a:r>
          </a:p>
          <a:p>
            <a:pPr algn="ctr"/>
            <a:r>
              <a:rPr lang="en-US" sz="2600" dirty="0">
                <a:latin typeface="Times" pitchFamily="2" charset="0"/>
              </a:rPr>
              <a:t>Mentors:</a:t>
            </a:r>
          </a:p>
          <a:p>
            <a:pPr algn="ctr"/>
            <a:r>
              <a:rPr lang="en-US" sz="2600" dirty="0">
                <a:latin typeface="Times" pitchFamily="2" charset="0"/>
              </a:rPr>
              <a:t>Haowen Zhang &amp; Peter </a:t>
            </a:r>
            <a:r>
              <a:rPr lang="en-US" sz="2600" dirty="0" err="1">
                <a:latin typeface="Times" pitchFamily="2" charset="0"/>
              </a:rPr>
              <a:t>Behroozi</a:t>
            </a:r>
            <a:endParaRPr lang="en-US" sz="2600" dirty="0">
              <a:latin typeface="Times" pitchFamily="2" charset="0"/>
            </a:endParaRPr>
          </a:p>
          <a:p>
            <a:pPr algn="ctr"/>
            <a:r>
              <a:rPr lang="en-US" sz="2600" dirty="0">
                <a:latin typeface="Times" pitchFamily="2" charset="0"/>
              </a:rPr>
              <a:t>University of Arizona</a:t>
            </a:r>
          </a:p>
          <a:p>
            <a:pPr algn="ctr"/>
            <a:endParaRPr lang="en-US" sz="2600" dirty="0">
              <a:latin typeface="Times" pitchFamily="2" charset="0"/>
            </a:endParaRPr>
          </a:p>
          <a:p>
            <a:pPr algn="ctr"/>
            <a:r>
              <a:rPr lang="en-US" sz="2600" dirty="0">
                <a:latin typeface="Times" pitchFamily="2" charset="0"/>
              </a:rPr>
              <a:t>Arizona NASA Space Grant Consortium Symposium</a:t>
            </a:r>
          </a:p>
          <a:p>
            <a:pPr algn="ctr"/>
            <a:r>
              <a:rPr lang="en-US" sz="2600" dirty="0">
                <a:latin typeface="Times" pitchFamily="2" charset="0"/>
              </a:rPr>
              <a:t>April 17</a:t>
            </a:r>
            <a:r>
              <a:rPr lang="en-US" sz="2600" baseline="30000" dirty="0">
                <a:latin typeface="Times" pitchFamily="2" charset="0"/>
              </a:rPr>
              <a:t>th</a:t>
            </a:r>
            <a:r>
              <a:rPr lang="en-US" sz="2600" dirty="0">
                <a:latin typeface="Times" pitchFamily="2" charset="0"/>
              </a:rPr>
              <a:t>, 2021</a:t>
            </a:r>
          </a:p>
        </p:txBody>
      </p:sp>
    </p:spTree>
    <p:extLst>
      <p:ext uri="{BB962C8B-B14F-4D97-AF65-F5344CB8AC3E}">
        <p14:creationId xmlns:p14="http://schemas.microsoft.com/office/powerpoint/2010/main" val="423700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8E2F-509E-D143-B1B4-3F32DC59FE93}"/>
              </a:ext>
            </a:extLst>
          </p:cNvPr>
          <p:cNvSpPr>
            <a:spLocks noGrp="1"/>
          </p:cNvSpPr>
          <p:nvPr>
            <p:ph type="title"/>
          </p:nvPr>
        </p:nvSpPr>
        <p:spPr>
          <a:xfrm>
            <a:off x="838200" y="365125"/>
            <a:ext cx="10515600" cy="2820988"/>
          </a:xfrm>
        </p:spPr>
        <p:txBody>
          <a:bodyPr>
            <a:normAutofit fontScale="90000"/>
          </a:bodyPr>
          <a:lstStyle/>
          <a:p>
            <a:r>
              <a:rPr lang="en-US" sz="4900">
                <a:latin typeface="Times" pitchFamily="2" charset="0"/>
              </a:rPr>
              <a:t>Supermassive black hole home:</a:t>
            </a:r>
            <a:br>
              <a:rPr lang="en-US" sz="2900">
                <a:latin typeface="Times" pitchFamily="2" charset="0"/>
              </a:rPr>
            </a:br>
            <a:r>
              <a:rPr lang="en-US" sz="2400" b="1">
                <a:latin typeface="Times" pitchFamily="2" charset="0"/>
              </a:rPr>
              <a:t>-Supermassive black holes (SMBHs) live inside galaxies</a:t>
            </a:r>
            <a:br>
              <a:rPr lang="en-US" sz="2400">
                <a:latin typeface="Times" pitchFamily="2" charset="0"/>
              </a:rPr>
            </a:br>
            <a:r>
              <a:rPr lang="en-US" sz="2400">
                <a:latin typeface="Times" pitchFamily="2" charset="0"/>
              </a:rPr>
              <a:t>-Have highly energetic jets</a:t>
            </a:r>
            <a:br>
              <a:rPr lang="en-US" sz="2900">
                <a:latin typeface="Times" pitchFamily="2" charset="0"/>
              </a:rPr>
            </a:br>
            <a:br>
              <a:rPr lang="en-US" sz="2900">
                <a:latin typeface="Times" pitchFamily="2" charset="0"/>
              </a:rPr>
            </a:br>
            <a:br>
              <a:rPr lang="en-US" sz="2000"/>
            </a:br>
            <a:br>
              <a:rPr lang="en-US" sz="2000"/>
            </a:br>
            <a:br>
              <a:rPr lang="en-US" sz="2000"/>
            </a:br>
            <a:endParaRPr lang="en-US" sz="2000" dirty="0"/>
          </a:p>
        </p:txBody>
      </p:sp>
      <p:sp>
        <p:nvSpPr>
          <p:cNvPr id="4" name="TextBox 3">
            <a:extLst>
              <a:ext uri="{FF2B5EF4-FFF2-40B4-BE49-F238E27FC236}">
                <a16:creationId xmlns:a16="http://schemas.microsoft.com/office/drawing/2014/main" id="{A5FF6C7C-E413-D24E-91DB-B3DFEC8A3B97}"/>
              </a:ext>
            </a:extLst>
          </p:cNvPr>
          <p:cNvSpPr txBox="1"/>
          <p:nvPr/>
        </p:nvSpPr>
        <p:spPr>
          <a:xfrm>
            <a:off x="1839686" y="5872162"/>
            <a:ext cx="862737" cy="1046440"/>
          </a:xfrm>
          <a:prstGeom prst="rect">
            <a:avLst/>
          </a:prstGeom>
          <a:noFill/>
        </p:spPr>
        <p:txBody>
          <a:bodyPr wrap="none" rtlCol="0">
            <a:spAutoFit/>
          </a:bodyPr>
          <a:lstStyle/>
          <a:p>
            <a:pPr fontAlgn="auto"/>
            <a:r>
              <a:rPr lang="en-US" sz="800" i="1"/>
              <a:t>NASA/ESA/STScI</a:t>
            </a:r>
            <a:endParaRPr lang="en-US" sz="800"/>
          </a:p>
          <a:p>
            <a:pPr fontAlgn="auto"/>
            <a:br>
              <a:rPr lang="en-US"/>
            </a:br>
            <a:endParaRPr lang="en-US"/>
          </a:p>
          <a:p>
            <a:endParaRPr lang="en-US" dirty="0"/>
          </a:p>
        </p:txBody>
      </p:sp>
      <p:pic>
        <p:nvPicPr>
          <p:cNvPr id="2050" name="Picture 2">
            <a:extLst>
              <a:ext uri="{FF2B5EF4-FFF2-40B4-BE49-F238E27FC236}">
                <a16:creationId xmlns:a16="http://schemas.microsoft.com/office/drawing/2014/main" id="{35F1A0C1-3F81-F343-BC51-0F23ADACC0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9686" y="2454049"/>
            <a:ext cx="8697685"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Ladybugs roam up and down a plant in search of a tasty treat.">
            <a:extLst>
              <a:ext uri="{FF2B5EF4-FFF2-40B4-BE49-F238E27FC236}">
                <a16:creationId xmlns:a16="http://schemas.microsoft.com/office/drawing/2014/main" id="{E8FC5FE2-2C4E-2543-B8D5-580A729BE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97" r="11852" b="1"/>
          <a:stretch/>
        </p:blipFill>
        <p:spPr bwMode="auto">
          <a:xfrm>
            <a:off x="138349" y="3126866"/>
            <a:ext cx="1202477" cy="1217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rth from space: 15 amazing things in 15 years – Climate Change: Vital  Signs of the Planet">
            <a:extLst>
              <a:ext uri="{FF2B5EF4-FFF2-40B4-BE49-F238E27FC236}">
                <a16:creationId xmlns:a16="http://schemas.microsoft.com/office/drawing/2014/main" id="{6A58EB52-9E69-B648-8CF9-C77A245A5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826" y="1014413"/>
            <a:ext cx="5343609" cy="47499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F571EB-FA1E-3341-BBA6-FC7DEB6B368C}"/>
              </a:ext>
            </a:extLst>
          </p:cNvPr>
          <p:cNvSpPr txBox="1"/>
          <p:nvPr/>
        </p:nvSpPr>
        <p:spPr>
          <a:xfrm>
            <a:off x="1340826" y="5764349"/>
            <a:ext cx="4199518" cy="246221"/>
          </a:xfrm>
          <a:prstGeom prst="rect">
            <a:avLst/>
          </a:prstGeom>
          <a:noFill/>
        </p:spPr>
        <p:txBody>
          <a:bodyPr wrap="square" rtlCol="0">
            <a:spAutoFit/>
          </a:bodyPr>
          <a:lstStyle/>
          <a:p>
            <a:r>
              <a:rPr lang="en-US" sz="1000" dirty="0">
                <a:latin typeface="Times" pitchFamily="2" charset="0"/>
              </a:rPr>
              <a:t>San Diego Zoo/NASA</a:t>
            </a:r>
          </a:p>
        </p:txBody>
      </p:sp>
      <p:pic>
        <p:nvPicPr>
          <p:cNvPr id="2050" name="Picture 2" descr="Why there's supermassive black hole at the center of the Milky Way">
            <a:extLst>
              <a:ext uri="{FF2B5EF4-FFF2-40B4-BE49-F238E27FC236}">
                <a16:creationId xmlns:a16="http://schemas.microsoft.com/office/drawing/2014/main" id="{97C78480-C806-E742-AD5C-68A0573F2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646" y="1014383"/>
            <a:ext cx="5071256" cy="47499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A2A2A8-B543-1944-8C06-3323DDE456B4}"/>
              </a:ext>
            </a:extLst>
          </p:cNvPr>
          <p:cNvSpPr txBox="1"/>
          <p:nvPr/>
        </p:nvSpPr>
        <p:spPr>
          <a:xfrm>
            <a:off x="6879646" y="5764319"/>
            <a:ext cx="2778736" cy="246221"/>
          </a:xfrm>
          <a:prstGeom prst="rect">
            <a:avLst/>
          </a:prstGeom>
          <a:noFill/>
        </p:spPr>
        <p:txBody>
          <a:bodyPr wrap="square" rtlCol="0">
            <a:spAutoFit/>
          </a:bodyPr>
          <a:lstStyle/>
          <a:p>
            <a:r>
              <a:rPr lang="en-US" sz="1000" dirty="0">
                <a:latin typeface="Times" pitchFamily="2" charset="0"/>
              </a:rPr>
              <a:t>ZME Science</a:t>
            </a:r>
          </a:p>
        </p:txBody>
      </p:sp>
    </p:spTree>
    <p:extLst>
      <p:ext uri="{BB962C8B-B14F-4D97-AF65-F5344CB8AC3E}">
        <p14:creationId xmlns:p14="http://schemas.microsoft.com/office/powerpoint/2010/main" val="8052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33722CF-73C9-9242-8F09-30C3BDE4E494}"/>
              </a:ext>
            </a:extLst>
          </p:cNvPr>
          <p:cNvSpPr>
            <a:spLocks noGrp="1"/>
          </p:cNvSpPr>
          <p:nvPr>
            <p:ph type="title"/>
          </p:nvPr>
        </p:nvSpPr>
        <p:spPr>
          <a:xfrm>
            <a:off x="849086" y="365125"/>
            <a:ext cx="10515600" cy="2663824"/>
          </a:xfrm>
        </p:spPr>
        <p:txBody>
          <a:bodyPr>
            <a:normAutofit/>
          </a:bodyPr>
          <a:lstStyle/>
          <a:p>
            <a:r>
              <a:rPr lang="en-US" dirty="0">
                <a:latin typeface="Times" pitchFamily="2" charset="0"/>
              </a:rPr>
              <a:t>Environments:</a:t>
            </a:r>
            <a:br>
              <a:rPr lang="en-US" dirty="0">
                <a:latin typeface="Times" pitchFamily="2" charset="0"/>
              </a:rPr>
            </a:br>
            <a:r>
              <a:rPr lang="en-US" sz="2400" b="1" dirty="0">
                <a:latin typeface="Times" pitchFamily="2" charset="0"/>
              </a:rPr>
              <a:t>-</a:t>
            </a:r>
            <a:r>
              <a:rPr lang="en-US" sz="2400" dirty="0">
                <a:latin typeface="Times" pitchFamily="2" charset="0"/>
              </a:rPr>
              <a:t> A galaxy’s environment is diverse</a:t>
            </a:r>
            <a:br>
              <a:rPr lang="en-US" sz="2400" dirty="0">
                <a:latin typeface="Times" pitchFamily="2" charset="0"/>
              </a:rPr>
            </a:br>
            <a:r>
              <a:rPr lang="en-US" sz="2400" dirty="0">
                <a:latin typeface="Times" pitchFamily="2" charset="0"/>
              </a:rPr>
              <a:t>   - they have few neighbors or many neighbors</a:t>
            </a:r>
            <a:br>
              <a:rPr lang="en-US" sz="2400" dirty="0">
                <a:latin typeface="Times" pitchFamily="2" charset="0"/>
              </a:rPr>
            </a:br>
            <a:r>
              <a:rPr lang="en-US" sz="2400" b="1" dirty="0">
                <a:latin typeface="Times" pitchFamily="2" charset="0"/>
              </a:rPr>
              <a:t>- Black holes (BHs) can be so luminous that its environment is how we get information about its host</a:t>
            </a:r>
            <a:br>
              <a:rPr lang="en-US" sz="2400" dirty="0">
                <a:latin typeface="Times" pitchFamily="2" charset="0"/>
              </a:rPr>
            </a:br>
            <a:r>
              <a:rPr lang="en-US" sz="2400" dirty="0">
                <a:latin typeface="Times" pitchFamily="2" charset="0"/>
              </a:rPr>
              <a:t>- Correlation between mass and clustering</a:t>
            </a:r>
          </a:p>
        </p:txBody>
      </p:sp>
      <p:sp>
        <p:nvSpPr>
          <p:cNvPr id="2" name="TextBox 1">
            <a:extLst>
              <a:ext uri="{FF2B5EF4-FFF2-40B4-BE49-F238E27FC236}">
                <a16:creationId xmlns:a16="http://schemas.microsoft.com/office/drawing/2014/main" id="{76214C24-3AE8-094C-9676-F3CC9ACCF4BB}"/>
              </a:ext>
            </a:extLst>
          </p:cNvPr>
          <p:cNvSpPr txBox="1"/>
          <p:nvPr/>
        </p:nvSpPr>
        <p:spPr>
          <a:xfrm>
            <a:off x="6416278" y="6350000"/>
            <a:ext cx="4937522" cy="215444"/>
          </a:xfrm>
          <a:prstGeom prst="rect">
            <a:avLst/>
          </a:prstGeom>
          <a:noFill/>
        </p:spPr>
        <p:txBody>
          <a:bodyPr wrap="square" rtlCol="0">
            <a:spAutoFit/>
          </a:bodyPr>
          <a:lstStyle/>
          <a:p>
            <a:r>
              <a:rPr lang="en-US" sz="800" dirty="0" err="1">
                <a:latin typeface="Times" pitchFamily="2" charset="0"/>
              </a:rPr>
              <a:t>EarthSky</a:t>
            </a:r>
            <a:endParaRPr lang="en-US" sz="800" dirty="0">
              <a:latin typeface="Times" pitchFamily="2" charset="0"/>
            </a:endParaRPr>
          </a:p>
        </p:txBody>
      </p:sp>
      <p:sp>
        <p:nvSpPr>
          <p:cNvPr id="3" name="TextBox 2">
            <a:extLst>
              <a:ext uri="{FF2B5EF4-FFF2-40B4-BE49-F238E27FC236}">
                <a16:creationId xmlns:a16="http://schemas.microsoft.com/office/drawing/2014/main" id="{B2598B5B-5D2B-5940-B12A-5858A28299A4}"/>
              </a:ext>
            </a:extLst>
          </p:cNvPr>
          <p:cNvSpPr txBox="1"/>
          <p:nvPr/>
        </p:nvSpPr>
        <p:spPr>
          <a:xfrm>
            <a:off x="947185" y="6350000"/>
            <a:ext cx="5257800" cy="215444"/>
          </a:xfrm>
          <a:prstGeom prst="rect">
            <a:avLst/>
          </a:prstGeom>
          <a:noFill/>
        </p:spPr>
        <p:txBody>
          <a:bodyPr wrap="square" rtlCol="0">
            <a:spAutoFit/>
          </a:bodyPr>
          <a:lstStyle/>
          <a:p>
            <a:r>
              <a:rPr lang="en-US" sz="800" dirty="0">
                <a:latin typeface="Times" pitchFamily="2" charset="0"/>
              </a:rPr>
              <a:t>NASA</a:t>
            </a:r>
          </a:p>
        </p:txBody>
      </p:sp>
      <p:pic>
        <p:nvPicPr>
          <p:cNvPr id="3074" name="Picture 2">
            <a:extLst>
              <a:ext uri="{FF2B5EF4-FFF2-40B4-BE49-F238E27FC236}">
                <a16:creationId xmlns:a16="http://schemas.microsoft.com/office/drawing/2014/main" id="{5F58BF41-C299-524C-91D2-2100440315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2281" y="2992436"/>
            <a:ext cx="5340802" cy="3357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Coma Cluster contains thousands of galaxies | Astronomy Essentials |  EarthSky">
            <a:extLst>
              <a:ext uri="{FF2B5EF4-FFF2-40B4-BE49-F238E27FC236}">
                <a16:creationId xmlns:a16="http://schemas.microsoft.com/office/drawing/2014/main" id="{8EB31712-FCD9-0944-A509-CA791F082E4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03364" y="2992437"/>
            <a:ext cx="5181600" cy="335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2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DD12A-90EA-E643-A4D2-6EAB7A4CCC79}"/>
              </a:ext>
            </a:extLst>
          </p:cNvPr>
          <p:cNvSpPr>
            <a:spLocks noGrp="1"/>
          </p:cNvSpPr>
          <p:nvPr>
            <p:ph type="title"/>
          </p:nvPr>
        </p:nvSpPr>
        <p:spPr>
          <a:xfrm>
            <a:off x="1812897" y="271464"/>
            <a:ext cx="9882278" cy="134339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0000"/>
          </a:bodyPr>
          <a:lstStyle/>
          <a:p>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Methods:</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1. Use Trinity to make predictions</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2. Count number of neighbors from Trinity’s predictions</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3. Count number of neighbors as if black holes are randomly dispersed</a:t>
            </a:r>
            <a:br>
              <a:rPr lang="en-US" sz="2000" kern="1200" dirty="0">
                <a:solidFill>
                  <a:schemeClr val="tx1"/>
                </a:solidFill>
                <a:latin typeface="+mj-lt"/>
                <a:ea typeface="+mj-ea"/>
                <a:cs typeface="+mj-cs"/>
              </a:rPr>
            </a:br>
            <a:r>
              <a:rPr lang="en-US" sz="2000" b="1" kern="1200" dirty="0">
                <a:solidFill>
                  <a:schemeClr val="tx1"/>
                </a:solidFill>
                <a:latin typeface="+mj-lt"/>
                <a:ea typeface="+mj-ea"/>
                <a:cs typeface="+mj-cs"/>
              </a:rPr>
              <a:t>4. Compare the two neighbor counts to compute clustering</a:t>
            </a:r>
            <a:br>
              <a:rPr lang="en-US" sz="2000" kern="1200" dirty="0">
                <a:solidFill>
                  <a:schemeClr val="tx1"/>
                </a:solidFill>
                <a:latin typeface="+mj-lt"/>
                <a:ea typeface="+mj-ea"/>
                <a:cs typeface="+mj-cs"/>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endParaRPr lang="en-US" sz="11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Diagram 6">
            <a:extLst>
              <a:ext uri="{FF2B5EF4-FFF2-40B4-BE49-F238E27FC236}">
                <a16:creationId xmlns:a16="http://schemas.microsoft.com/office/drawing/2014/main" id="{D861BB20-CB2A-374F-897E-B92D38F21CE9}"/>
              </a:ext>
            </a:extLst>
          </p:cNvPr>
          <p:cNvGraphicFramePr/>
          <p:nvPr>
            <p:extLst>
              <p:ext uri="{D42A27DB-BD31-4B8C-83A1-F6EECF244321}">
                <p14:modId xmlns:p14="http://schemas.microsoft.com/office/powerpoint/2010/main" val="3678818020"/>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25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04C5-65F0-9540-A013-1AC21FA7A4DE}"/>
              </a:ext>
            </a:extLst>
          </p:cNvPr>
          <p:cNvSpPr>
            <a:spLocks noGrp="1"/>
          </p:cNvSpPr>
          <p:nvPr>
            <p:ph type="title"/>
          </p:nvPr>
        </p:nvSpPr>
        <p:spPr/>
        <p:txBody>
          <a:bodyPr/>
          <a:lstStyle/>
          <a:p>
            <a:pPr algn="ctr"/>
            <a:r>
              <a:rPr lang="en-US" dirty="0">
                <a:latin typeface="Times" pitchFamily="2" charset="0"/>
              </a:rPr>
              <a:t>Results:</a:t>
            </a:r>
          </a:p>
        </p:txBody>
      </p:sp>
      <p:pic>
        <p:nvPicPr>
          <p:cNvPr id="1028" name="Picture 4">
            <a:extLst>
              <a:ext uri="{FF2B5EF4-FFF2-40B4-BE49-F238E27FC236}">
                <a16:creationId xmlns:a16="http://schemas.microsoft.com/office/drawing/2014/main" id="{64B9B761-25F4-B84E-BD74-1735371CD30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31268" y="1364026"/>
            <a:ext cx="7129463" cy="512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13F5D9F-299C-0B44-950A-F5D23446AE8B}"/>
              </a:ext>
            </a:extLst>
          </p:cNvPr>
          <p:cNvSpPr>
            <a:spLocks noGrp="1"/>
          </p:cNvSpPr>
          <p:nvPr>
            <p:ph type="title"/>
          </p:nvPr>
        </p:nvSpPr>
        <p:spPr>
          <a:xfrm>
            <a:off x="838200" y="365125"/>
            <a:ext cx="10515600" cy="1306443"/>
          </a:xfrm>
        </p:spPr>
        <p:txBody>
          <a:bodyPr>
            <a:normAutofit/>
          </a:bodyPr>
          <a:lstStyle/>
          <a:p>
            <a:r>
              <a:rPr lang="en-US" dirty="0">
                <a:latin typeface="Times" pitchFamily="2" charset="0"/>
              </a:rPr>
              <a:t>Next steps:</a:t>
            </a:r>
          </a:p>
        </p:txBody>
      </p:sp>
      <p:sp>
        <p:nvSpPr>
          <p:cNvPr id="6" name="Content Placeholder 5">
            <a:extLst>
              <a:ext uri="{FF2B5EF4-FFF2-40B4-BE49-F238E27FC236}">
                <a16:creationId xmlns:a16="http://schemas.microsoft.com/office/drawing/2014/main" id="{09CD5224-1369-A845-BC55-93829ED57E14}"/>
              </a:ext>
            </a:extLst>
          </p:cNvPr>
          <p:cNvSpPr>
            <a:spLocks noGrp="1"/>
          </p:cNvSpPr>
          <p:nvPr>
            <p:ph idx="1"/>
          </p:nvPr>
        </p:nvSpPr>
        <p:spPr>
          <a:xfrm>
            <a:off x="838200" y="1825625"/>
            <a:ext cx="4152774" cy="4303464"/>
          </a:xfrm>
        </p:spPr>
        <p:txBody>
          <a:bodyPr>
            <a:normAutofit/>
          </a:bodyPr>
          <a:lstStyle/>
          <a:p>
            <a:r>
              <a:rPr lang="en-US" sz="2000" dirty="0">
                <a:latin typeface="Times" pitchFamily="2" charset="0"/>
              </a:rPr>
              <a:t> Trinity does not correctly predict mass</a:t>
            </a:r>
          </a:p>
          <a:p>
            <a:r>
              <a:rPr lang="en-US" sz="2000" dirty="0">
                <a:latin typeface="Times" pitchFamily="2" charset="0"/>
              </a:rPr>
              <a:t>Still understanding to check the mismatch</a:t>
            </a:r>
          </a:p>
          <a:p>
            <a:r>
              <a:rPr lang="en-US" sz="2000" dirty="0">
                <a:latin typeface="Times" pitchFamily="2" charset="0"/>
              </a:rPr>
              <a:t>Observations cannot tell us how BHs grew</a:t>
            </a:r>
          </a:p>
          <a:p>
            <a:pPr marL="0" indent="0">
              <a:buNone/>
            </a:pPr>
            <a:endParaRPr lang="en-US" sz="2000" dirty="0">
              <a:latin typeface="Times" pitchFamily="2" charset="0"/>
            </a:endParaRPr>
          </a:p>
        </p:txBody>
      </p:sp>
      <p:pic>
        <p:nvPicPr>
          <p:cNvPr id="1026" name="Picture 2">
            <a:extLst>
              <a:ext uri="{FF2B5EF4-FFF2-40B4-BE49-F238E27FC236}">
                <a16:creationId xmlns:a16="http://schemas.microsoft.com/office/drawing/2014/main" id="{B0079A17-84D5-CD44-97FD-A00E53158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2" r="9692" b="1"/>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81B35D-BA30-0F42-BF72-F227FA3E0B3B}"/>
              </a:ext>
            </a:extLst>
          </p:cNvPr>
          <p:cNvSpPr txBox="1"/>
          <p:nvPr/>
        </p:nvSpPr>
        <p:spPr>
          <a:xfrm>
            <a:off x="5183500" y="6170379"/>
            <a:ext cx="1848346" cy="215444"/>
          </a:xfrm>
          <a:prstGeom prst="rect">
            <a:avLst/>
          </a:prstGeom>
          <a:noFill/>
        </p:spPr>
        <p:txBody>
          <a:bodyPr wrap="square" rtlCol="0">
            <a:spAutoFit/>
          </a:bodyPr>
          <a:lstStyle/>
          <a:p>
            <a:r>
              <a:rPr lang="en-US" sz="800" dirty="0">
                <a:latin typeface="Times" pitchFamily="2" charset="0"/>
              </a:rPr>
              <a:t>Image credit: </a:t>
            </a:r>
            <a:r>
              <a:rPr lang="en-US" sz="800" dirty="0" err="1">
                <a:latin typeface="Times" pitchFamily="2" charset="0"/>
              </a:rPr>
              <a:t>UniverseToday</a:t>
            </a:r>
            <a:endParaRPr lang="en-US" sz="800" dirty="0">
              <a:latin typeface="Times" pitchFamily="2" charset="0"/>
            </a:endParaRPr>
          </a:p>
        </p:txBody>
      </p:sp>
    </p:spTree>
    <p:extLst>
      <p:ext uri="{BB962C8B-B14F-4D97-AF65-F5344CB8AC3E}">
        <p14:creationId xmlns:p14="http://schemas.microsoft.com/office/powerpoint/2010/main" val="58458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524E-FCB0-4345-A187-86BD1C6AB638}"/>
              </a:ext>
            </a:extLst>
          </p:cNvPr>
          <p:cNvSpPr>
            <a:spLocks noGrp="1"/>
          </p:cNvSpPr>
          <p:nvPr>
            <p:ph type="title"/>
          </p:nvPr>
        </p:nvSpPr>
        <p:spPr/>
        <p:txBody>
          <a:bodyPr/>
          <a:lstStyle/>
          <a:p>
            <a:pPr algn="ctr"/>
            <a:r>
              <a:rPr lang="en-US" dirty="0">
                <a:latin typeface="Times" pitchFamily="2" charset="0"/>
              </a:rPr>
              <a:t>Thank you!</a:t>
            </a:r>
          </a:p>
        </p:txBody>
      </p:sp>
      <p:sp>
        <p:nvSpPr>
          <p:cNvPr id="3" name="TextBox 2">
            <a:extLst>
              <a:ext uri="{FF2B5EF4-FFF2-40B4-BE49-F238E27FC236}">
                <a16:creationId xmlns:a16="http://schemas.microsoft.com/office/drawing/2014/main" id="{3924BE38-ECFB-FA47-963B-BA82FB5D6E3C}"/>
              </a:ext>
            </a:extLst>
          </p:cNvPr>
          <p:cNvSpPr txBox="1"/>
          <p:nvPr/>
        </p:nvSpPr>
        <p:spPr>
          <a:xfrm>
            <a:off x="3926377" y="1792416"/>
            <a:ext cx="4865434" cy="2369880"/>
          </a:xfrm>
          <a:prstGeom prst="rect">
            <a:avLst/>
          </a:prstGeom>
          <a:noFill/>
        </p:spPr>
        <p:txBody>
          <a:bodyPr wrap="none" rtlCol="0">
            <a:spAutoFit/>
          </a:bodyPr>
          <a:lstStyle/>
          <a:p>
            <a:endParaRPr lang="en-US" dirty="0"/>
          </a:p>
          <a:p>
            <a:pPr algn="ctr"/>
            <a:r>
              <a:rPr lang="en-US" sz="2600" dirty="0">
                <a:latin typeface="Times" pitchFamily="2" charset="0"/>
              </a:rPr>
              <a:t>Peter Behroozi and Haowen Zhang</a:t>
            </a:r>
          </a:p>
          <a:p>
            <a:pPr algn="ctr"/>
            <a:endParaRPr lang="en-US" sz="2600" dirty="0">
              <a:latin typeface="Times" pitchFamily="2" charset="0"/>
            </a:endParaRPr>
          </a:p>
          <a:p>
            <a:pPr algn="ctr"/>
            <a:r>
              <a:rPr lang="en-US" sz="2600" dirty="0" err="1">
                <a:latin typeface="Times" pitchFamily="2" charset="0"/>
              </a:rPr>
              <a:t>UArizona</a:t>
            </a:r>
            <a:r>
              <a:rPr lang="en-US" sz="2600" dirty="0">
                <a:latin typeface="Times" pitchFamily="2" charset="0"/>
              </a:rPr>
              <a:t> Astronomy Department</a:t>
            </a:r>
          </a:p>
          <a:p>
            <a:pPr algn="ctr"/>
            <a:endParaRPr lang="en-US" sz="2600" dirty="0">
              <a:latin typeface="Times" pitchFamily="2" charset="0"/>
            </a:endParaRPr>
          </a:p>
          <a:p>
            <a:pPr algn="ctr"/>
            <a:r>
              <a:rPr lang="en-US" sz="2600" dirty="0">
                <a:latin typeface="Times" pitchFamily="2" charset="0"/>
              </a:rPr>
              <a:t>Arizona Space Grant Consortium</a:t>
            </a:r>
          </a:p>
        </p:txBody>
      </p:sp>
      <p:pic>
        <p:nvPicPr>
          <p:cNvPr id="5" name="Picture 4">
            <a:extLst>
              <a:ext uri="{FF2B5EF4-FFF2-40B4-BE49-F238E27FC236}">
                <a16:creationId xmlns:a16="http://schemas.microsoft.com/office/drawing/2014/main" id="{B49D5B36-98D2-E040-AAD5-9D2221C3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89" y="4694237"/>
            <a:ext cx="19050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BA39739F-8FF9-8147-BC05-76B54307F5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6601" y="4630340"/>
            <a:ext cx="1598797" cy="21343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yGovUSA - Home">
            <a:extLst>
              <a:ext uri="{FF2B5EF4-FFF2-40B4-BE49-F238E27FC236}">
                <a16:creationId xmlns:a16="http://schemas.microsoft.com/office/drawing/2014/main" id="{A6A4B64B-1100-CE41-8565-E86D893DC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025" y="4264025"/>
            <a:ext cx="2593975" cy="25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84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7136</TotalTime>
  <Words>256</Words>
  <Application>Microsoft Macintosh PowerPoint</Application>
  <PresentationFormat>Widescreen</PresentationFormat>
  <Paragraphs>44</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vt:lpstr>
      <vt:lpstr>Office Theme</vt:lpstr>
      <vt:lpstr> </vt:lpstr>
      <vt:lpstr>Supermassive black hole home: -Supermassive black holes (SMBHs) live inside galaxies -Have highly energetic jets     </vt:lpstr>
      <vt:lpstr>PowerPoint Presentation</vt:lpstr>
      <vt:lpstr>Environments: - A galaxy’s environment is diverse    - they have few neighbors or many neighbors - Black holes (BHs) can be so luminous that its environment is how we get information about its host - Correlation between mass and clustering</vt:lpstr>
      <vt:lpstr> Methods: 1. Use Trinity to make predictions 2. Count number of neighbors from Trinity’s predictions 3. Count number of neighbors as if black holes are randomly dispersed 4. Compare the two neighbor counts to compute clustering   </vt:lpstr>
      <vt:lpstr>Results: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and welcome slide</dc:title>
  <dc:creator>Knox, Oddisey Celin - (oddiseyknox)</dc:creator>
  <cp:lastModifiedBy>Knox, Oddisey Celin - (oddiseyknox)</cp:lastModifiedBy>
  <cp:revision>60</cp:revision>
  <dcterms:created xsi:type="dcterms:W3CDTF">2021-03-26T15:10:54Z</dcterms:created>
  <dcterms:modified xsi:type="dcterms:W3CDTF">2021-04-10T03:26:05Z</dcterms:modified>
</cp:coreProperties>
</file>